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22"/>
  </p:notesMasterIdLst>
  <p:handoutMasterIdLst>
    <p:handoutMasterId r:id="rId23"/>
  </p:handoutMasterIdLst>
  <p:sldIdLst>
    <p:sldId id="256" r:id="rId3"/>
    <p:sldId id="258" r:id="rId4"/>
    <p:sldId id="263" r:id="rId5"/>
    <p:sldId id="262" r:id="rId6"/>
    <p:sldId id="264" r:id="rId7"/>
    <p:sldId id="261" r:id="rId8"/>
    <p:sldId id="265" r:id="rId9"/>
    <p:sldId id="266" r:id="rId10"/>
    <p:sldId id="268" r:id="rId11"/>
    <p:sldId id="267" r:id="rId12"/>
    <p:sldId id="269" r:id="rId13"/>
    <p:sldId id="270" r:id="rId14"/>
    <p:sldId id="279" r:id="rId15"/>
    <p:sldId id="271" r:id="rId16"/>
    <p:sldId id="273" r:id="rId17"/>
    <p:sldId id="272" r:id="rId18"/>
    <p:sldId id="280" r:id="rId19"/>
    <p:sldId id="275" r:id="rId20"/>
    <p:sldId id="276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156635"/>
    <a:srgbClr val="762123"/>
    <a:srgbClr val="EC821C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70" d="100"/>
          <a:sy n="70" d="100"/>
        </p:scale>
        <p:origin x="-139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5935204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335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0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6.jpeg"/><Relationship Id="rId10" Type="http://schemas.openxmlformats.org/officeDocument/2006/relationships/image" Target="../media/image18.jpeg"/><Relationship Id="rId4" Type="http://schemas.openxmlformats.org/officeDocument/2006/relationships/image" Target="../media/image15.png"/><Relationship Id="rId9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 smtClean="0"/>
              <a:t>Communication Plan Africa RISING WA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86000" y="3581400"/>
            <a:ext cx="4575175" cy="1219200"/>
          </a:xfrm>
        </p:spPr>
        <p:txBody>
          <a:bodyPr/>
          <a:lstStyle/>
          <a:p>
            <a:r>
              <a:rPr lang="en-US" sz="2400" dirty="0" smtClean="0"/>
              <a:t>Afolabi Faith</a:t>
            </a:r>
          </a:p>
          <a:p>
            <a:r>
              <a:rPr lang="en-US" sz="2400" dirty="0" smtClean="0"/>
              <a:t>Africa </a:t>
            </a:r>
            <a:r>
              <a:rPr lang="en-US" sz="2400" dirty="0"/>
              <a:t>RISING West Africa Project - Bamako, Mali, 3-4 February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305800" cy="4572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Work plan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455737"/>
              </p:ext>
            </p:extLst>
          </p:nvPr>
        </p:nvGraphicFramePr>
        <p:xfrm>
          <a:off x="457200" y="1905000"/>
          <a:ext cx="8077200" cy="42307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86400"/>
                <a:gridCol w="2590800"/>
              </a:tblGrid>
              <a:tr h="340080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2000" b="1" u="none" strike="noStrike" dirty="0" smtClean="0">
                          <a:effectLst/>
                        </a:rPr>
                        <a:t>Cross-cutting activities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6066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600" b="1" u="none" strike="noStrike" dirty="0">
                          <a:effectLst/>
                        </a:rPr>
                        <a:t>1.Communication for wider influence and impact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88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1.1 Organize </a:t>
                      </a:r>
                      <a:r>
                        <a:rPr lang="en-US" sz="1600" u="none" strike="noStrike" dirty="0" smtClean="0">
                          <a:effectLst/>
                        </a:rPr>
                        <a:t>discussions </a:t>
                      </a:r>
                      <a:r>
                        <a:rPr lang="en-US" sz="1600" u="none" strike="noStrike" dirty="0">
                          <a:effectLst/>
                        </a:rPr>
                        <a:t>with </a:t>
                      </a:r>
                      <a:r>
                        <a:rPr lang="en-US" sz="1600" u="none" strike="noStrike" dirty="0" smtClean="0">
                          <a:effectLst/>
                        </a:rPr>
                        <a:t>policy </a:t>
                      </a:r>
                      <a:r>
                        <a:rPr lang="en-US" sz="1600" u="none" strike="noStrike" dirty="0">
                          <a:effectLst/>
                        </a:rPr>
                        <a:t>makers and journalist </a:t>
                      </a:r>
                      <a:r>
                        <a:rPr lang="en-US" sz="1600" u="none" strike="noStrike" dirty="0" smtClean="0">
                          <a:effectLst/>
                        </a:rPr>
                        <a:t>to understand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better </a:t>
                      </a:r>
                      <a:r>
                        <a:rPr lang="en-US" sz="1600" u="none" strike="noStrike" dirty="0">
                          <a:effectLst/>
                        </a:rPr>
                        <a:t>the Africa RISING programme and </a:t>
                      </a:r>
                      <a:r>
                        <a:rPr lang="en-US" sz="1600" u="none" strike="noStrike" dirty="0" smtClean="0">
                          <a:effectLst/>
                        </a:rPr>
                        <a:t>that will  lead to </a:t>
                      </a:r>
                      <a:r>
                        <a:rPr lang="en-US" sz="1600" u="none" strike="noStrike" dirty="0">
                          <a:effectLst/>
                        </a:rPr>
                        <a:t>policies that would improve farming systems both for live stock and crops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 smtClean="0">
                          <a:effectLst/>
                        </a:rPr>
                        <a:t>IITA,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Imgard</a:t>
                      </a:r>
                      <a:r>
                        <a:rPr lang="en-US" sz="1600" u="none" strike="noStrike" dirty="0" smtClean="0">
                          <a:effectLst/>
                        </a:rPr>
                        <a:t>, </a:t>
                      </a:r>
                      <a:r>
                        <a:rPr lang="en-US" sz="1600" u="none" strike="noStrike" dirty="0">
                          <a:effectLst/>
                        </a:rPr>
                        <a:t>Asamoah, </a:t>
                      </a:r>
                      <a:r>
                        <a:rPr lang="en-US" sz="1600" u="none" strike="noStrike" dirty="0" smtClean="0">
                          <a:effectLst/>
                        </a:rPr>
                        <a:t>Tom &amp; Faith, Agathe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070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 Come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up with press release  from major event 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Asamoah, </a:t>
                      </a: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Tom, Faith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Agathe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04023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600" b="1" u="none" strike="noStrike" dirty="0">
                          <a:effectLst/>
                        </a:rPr>
                        <a:t>2. Translating the program's output into research, development and policy outcomes, getting knowledge into use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30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2.1 To distill information from the baseline studies and characterization work into </a:t>
                      </a:r>
                      <a:r>
                        <a:rPr lang="en-US" sz="1600" u="none" strike="noStrike" dirty="0" smtClean="0">
                          <a:effectLst/>
                        </a:rPr>
                        <a:t>digestible </a:t>
                      </a:r>
                      <a:r>
                        <a:rPr lang="en-US" sz="1600" u="none" strike="noStrike" dirty="0">
                          <a:effectLst/>
                        </a:rPr>
                        <a:t>formats that can more easily influence implementing partner organizations and their respective </a:t>
                      </a:r>
                      <a:r>
                        <a:rPr lang="en-US" sz="1600" u="none" strike="noStrike" dirty="0" smtClean="0">
                          <a:effectLst/>
                        </a:rPr>
                        <a:t>networks.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IITA, Irmgard, </a:t>
                      </a:r>
                      <a:r>
                        <a:rPr lang="en-US" sz="1600" u="none" strike="noStrike" dirty="0" smtClean="0">
                          <a:effectLst/>
                        </a:rPr>
                        <a:t> Tom  </a:t>
                      </a:r>
                      <a:r>
                        <a:rPr lang="en-US" sz="1600" u="none" strike="noStrike" dirty="0">
                          <a:effectLst/>
                        </a:rPr>
                        <a:t>&amp; </a:t>
                      </a:r>
                      <a:r>
                        <a:rPr lang="en-US" sz="1600" u="none" strike="noStrike" dirty="0" smtClean="0">
                          <a:effectLst/>
                        </a:rPr>
                        <a:t>Asamoah, Faith, Agathe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1265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2.2 Develop success stories from visit to sites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IITA, 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Imagard</a:t>
                      </a:r>
                      <a:r>
                        <a:rPr lang="en-US" sz="1600" u="none" strike="noStrike" dirty="0" smtClean="0">
                          <a:effectLst/>
                        </a:rPr>
                        <a:t>, Asamoah</a:t>
                      </a:r>
                      <a:r>
                        <a:rPr lang="en-US" sz="1600" u="none" strike="noStrike" dirty="0">
                          <a:effectLst/>
                        </a:rPr>
                        <a:t>, </a:t>
                      </a:r>
                      <a:r>
                        <a:rPr lang="en-US" sz="1600" u="none" strike="noStrike" dirty="0" smtClean="0">
                          <a:effectLst/>
                        </a:rPr>
                        <a:t>Tom &amp; Faith, Agathe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06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8305800" cy="685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Work plan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260006"/>
              </p:ext>
            </p:extLst>
          </p:nvPr>
        </p:nvGraphicFramePr>
        <p:xfrm>
          <a:off x="457200" y="2286000"/>
          <a:ext cx="8153400" cy="40385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62600"/>
                <a:gridCol w="2590800"/>
              </a:tblGrid>
              <a:tr h="752915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>
                          <a:effectLst/>
                        </a:rPr>
                        <a:t>Cross-cutting activities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6130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3. </a:t>
                      </a:r>
                      <a:r>
                        <a:rPr lang="en-US" sz="1600" b="1" u="none" strike="noStrike" dirty="0">
                          <a:effectLst/>
                        </a:rPr>
                        <a:t>Knowledge sharing and learning-Enriching learning, interaction and exchange across the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program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21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3.1 peer to peer exchange with scientists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IITA, 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Imgard</a:t>
                      </a:r>
                      <a:r>
                        <a:rPr lang="en-US" sz="1600" u="none" strike="noStrike" dirty="0" smtClean="0">
                          <a:effectLst/>
                        </a:rPr>
                        <a:t>, Faith</a:t>
                      </a:r>
                      <a:r>
                        <a:rPr lang="en-US" sz="1600" u="none" strike="noStrike" dirty="0">
                          <a:effectLst/>
                        </a:rPr>
                        <a:t>, Asamoah, </a:t>
                      </a:r>
                      <a:r>
                        <a:rPr lang="en-US" sz="1600" u="none" strike="noStrike" dirty="0" smtClean="0">
                          <a:effectLst/>
                        </a:rPr>
                        <a:t>&amp; Tom , Agathe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08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3.2 Enrich learning from </a:t>
                      </a:r>
                      <a:r>
                        <a:rPr lang="en-US" sz="1600" u="none" strike="noStrike" dirty="0" smtClean="0">
                          <a:effectLst/>
                        </a:rPr>
                        <a:t>project-develop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fact sheets on technologies on different areas(</a:t>
                      </a:r>
                      <a:r>
                        <a:rPr lang="en-US" sz="1600" u="none" strike="noStrike" baseline="0" dirty="0" err="1" smtClean="0">
                          <a:effectLst/>
                        </a:rPr>
                        <a:t>eg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seed, nutrition </a:t>
                      </a:r>
                      <a:r>
                        <a:rPr lang="en-US" sz="1600" u="none" strike="noStrike" baseline="0" dirty="0" err="1" smtClean="0">
                          <a:effectLst/>
                        </a:rPr>
                        <a:t>etc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)  depending on the need in the different site quarterly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IITA, 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Imgard</a:t>
                      </a:r>
                      <a:r>
                        <a:rPr lang="en-US" sz="1600" u="none" strike="noStrike" dirty="0" smtClean="0">
                          <a:effectLst/>
                        </a:rPr>
                        <a:t>, Faith</a:t>
                      </a:r>
                      <a:r>
                        <a:rPr lang="en-US" sz="1600" u="none" strike="noStrike" dirty="0">
                          <a:effectLst/>
                        </a:rPr>
                        <a:t>, Asamoah, 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Tom, Agathe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08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3.3 Identify and translate specific key documents into </a:t>
                      </a:r>
                      <a:r>
                        <a:rPr lang="en-US" sz="1600" u="none" strike="noStrike" dirty="0" smtClean="0">
                          <a:effectLst/>
                        </a:rPr>
                        <a:t>French  language such as brochure, posters for the project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countries by end of 1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st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quarter.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IITA,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Imgard</a:t>
                      </a:r>
                      <a:r>
                        <a:rPr lang="en-US" sz="1600" u="none" strike="noStrike" dirty="0" smtClean="0">
                          <a:effectLst/>
                        </a:rPr>
                        <a:t>, Faith</a:t>
                      </a:r>
                      <a:r>
                        <a:rPr lang="en-US" sz="1600" u="none" strike="noStrike" dirty="0">
                          <a:effectLst/>
                        </a:rPr>
                        <a:t>, Asamoah, </a:t>
                      </a:r>
                      <a:r>
                        <a:rPr lang="en-US" sz="1600" u="none" strike="noStrike" dirty="0" smtClean="0">
                          <a:effectLst/>
                        </a:rPr>
                        <a:t>Tom, Agathe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460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382000" cy="4572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Work plan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378657"/>
              </p:ext>
            </p:extLst>
          </p:nvPr>
        </p:nvGraphicFramePr>
        <p:xfrm>
          <a:off x="533400" y="1981200"/>
          <a:ext cx="8229600" cy="39991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91200"/>
                <a:gridCol w="2438400"/>
              </a:tblGrid>
              <a:tr h="33476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Cross cutting activities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76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500" b="0" u="none" strike="noStrike" dirty="0">
                          <a:effectLst/>
                        </a:rPr>
                        <a:t>4. </a:t>
                      </a:r>
                      <a:r>
                        <a:rPr lang="en-US" sz="1500" b="1" u="none" strike="noStrike" dirty="0">
                          <a:effectLst/>
                        </a:rPr>
                        <a:t>Publishing- Capturing and </a:t>
                      </a:r>
                      <a:r>
                        <a:rPr lang="en-US" sz="1500" b="1" u="none" strike="noStrike" dirty="0" smtClean="0">
                          <a:effectLst/>
                        </a:rPr>
                        <a:t>dissemination </a:t>
                      </a:r>
                      <a:r>
                        <a:rPr lang="en-US" sz="1500" b="1" u="none" strike="noStrike" dirty="0">
                          <a:effectLst/>
                        </a:rPr>
                        <a:t>research products and outputs of the program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10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effectLst/>
                        </a:rPr>
                        <a:t>4.1 Capture everything systematically-at team meetings, with partners, field visits with relevant media tools and produce promotional and informative materials </a:t>
                      </a:r>
                      <a:r>
                        <a:rPr lang="en-US" sz="1600" b="0" u="none" strike="noStrike" dirty="0" err="1">
                          <a:effectLst/>
                        </a:rPr>
                        <a:t>eg</a:t>
                      </a:r>
                      <a:r>
                        <a:rPr lang="en-US" sz="1600" b="0" u="none" strike="noStrike" dirty="0">
                          <a:effectLst/>
                        </a:rPr>
                        <a:t>. Brochures, documentaries on success stories, Posters, field banners </a:t>
                      </a:r>
                      <a:r>
                        <a:rPr lang="en-US" sz="1600" b="0" u="none" strike="noStrike" dirty="0" err="1">
                          <a:effectLst/>
                        </a:rPr>
                        <a:t>etc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effectLst/>
                        </a:rPr>
                        <a:t>IITA, Faith, Asamoah, </a:t>
                      </a:r>
                      <a:r>
                        <a:rPr lang="en-US" sz="1600" b="0" u="none" strike="noStrike" dirty="0" smtClean="0">
                          <a:effectLst/>
                        </a:rPr>
                        <a:t>Agathe</a:t>
                      </a:r>
                      <a:r>
                        <a:rPr lang="en-US" sz="1600" b="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b="0" u="none" strike="noStrike" dirty="0" smtClean="0">
                          <a:effectLst/>
                        </a:rPr>
                        <a:t>&amp; </a:t>
                      </a:r>
                      <a:r>
                        <a:rPr lang="en-US" sz="1600" b="0" u="none" strike="noStrike" dirty="0">
                          <a:effectLst/>
                        </a:rPr>
                        <a:t>Irmgard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5967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effectLst/>
                        </a:rPr>
                        <a:t>4.2 Systematically update website and other sites, wiki, </a:t>
                      </a:r>
                      <a:r>
                        <a:rPr lang="en-US" sz="1600" b="0" u="none" strike="noStrike" dirty="0" smtClean="0">
                          <a:effectLst/>
                        </a:rPr>
                        <a:t>cg space  </a:t>
                      </a:r>
                      <a:r>
                        <a:rPr lang="en-US" sz="1600" b="0" u="none" strike="noStrike" dirty="0">
                          <a:effectLst/>
                        </a:rPr>
                        <a:t>with key publication as the need arises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 smtClean="0">
                          <a:effectLst/>
                        </a:rPr>
                        <a:t> </a:t>
                      </a:r>
                      <a:r>
                        <a:rPr lang="en-US" sz="1600" b="0" u="none" strike="noStrike" dirty="0">
                          <a:effectLst/>
                        </a:rPr>
                        <a:t>Faith, Simret,  Catherine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590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effectLst/>
                        </a:rPr>
                        <a:t>4.3 Contribute information to </a:t>
                      </a:r>
                      <a:r>
                        <a:rPr lang="en-US" sz="1600" b="0" u="none" strike="noStrike" dirty="0" smtClean="0">
                          <a:effectLst/>
                        </a:rPr>
                        <a:t>IITA Africa matters arising bulletin </a:t>
                      </a:r>
                      <a:r>
                        <a:rPr lang="en-US" sz="1600" b="0" u="none" strike="noStrike" dirty="0">
                          <a:effectLst/>
                        </a:rPr>
                        <a:t>and Africa RISING bulletin </a:t>
                      </a:r>
                      <a:r>
                        <a:rPr lang="en-US" sz="1600" b="0" u="none" strike="noStrike" dirty="0" err="1" smtClean="0">
                          <a:effectLst/>
                        </a:rPr>
                        <a:t>atleast</a:t>
                      </a:r>
                      <a:r>
                        <a:rPr lang="en-US" sz="1600" b="0" u="none" strike="noStrike" dirty="0" smtClean="0">
                          <a:effectLst/>
                        </a:rPr>
                        <a:t>  2 </a:t>
                      </a:r>
                      <a:r>
                        <a:rPr lang="en-US" sz="1600" b="0" u="none" strike="noStrike" dirty="0">
                          <a:effectLst/>
                        </a:rPr>
                        <a:t>stories per </a:t>
                      </a:r>
                      <a:r>
                        <a:rPr lang="en-US" sz="1600" b="0" u="none" strike="noStrike" dirty="0" smtClean="0">
                          <a:effectLst/>
                        </a:rPr>
                        <a:t>quarter (Mali and Ghana</a:t>
                      </a:r>
                      <a:r>
                        <a:rPr lang="en-US" sz="1600" b="0" u="none" strike="noStrike" baseline="0" dirty="0" smtClean="0">
                          <a:effectLst/>
                        </a:rPr>
                        <a:t> one story each)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effectLst/>
                        </a:rPr>
                        <a:t>IITA, Faith, Asamoah, </a:t>
                      </a:r>
                      <a:r>
                        <a:rPr lang="en-US" sz="1600" b="0" u="none" strike="noStrike" dirty="0" smtClean="0">
                          <a:effectLst/>
                        </a:rPr>
                        <a:t>Agathe, </a:t>
                      </a:r>
                      <a:r>
                        <a:rPr lang="en-US" sz="1600" b="0" u="none" strike="noStrike" dirty="0">
                          <a:effectLst/>
                        </a:rPr>
                        <a:t>Simret and Catherine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4135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u="none" strike="noStrike" dirty="0">
                          <a:effectLst/>
                        </a:rPr>
                        <a:t>4.5 Publish 2013 technical </a:t>
                      </a:r>
                      <a:r>
                        <a:rPr lang="en-US" sz="1600" b="0" u="none" strike="noStrike" dirty="0" smtClean="0">
                          <a:effectLst/>
                        </a:rPr>
                        <a:t>report, community analysis reports </a:t>
                      </a:r>
                      <a:r>
                        <a:rPr lang="en-US" sz="1600" b="0" u="none" strike="noStrike" dirty="0">
                          <a:effectLst/>
                        </a:rPr>
                        <a:t>on wiki and </a:t>
                      </a:r>
                      <a:r>
                        <a:rPr lang="en-US" sz="1600" b="0" u="none" strike="noStrike" dirty="0" smtClean="0">
                          <a:effectLst/>
                        </a:rPr>
                        <a:t>cg spaces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 smtClean="0">
                          <a:effectLst/>
                        </a:rPr>
                        <a:t>Faith</a:t>
                      </a:r>
                      <a:r>
                        <a:rPr lang="en-US" sz="1600" b="0" u="none" strike="noStrike" dirty="0">
                          <a:effectLst/>
                        </a:rPr>
                        <a:t>, </a:t>
                      </a:r>
                      <a:r>
                        <a:rPr lang="en-US" sz="1600" b="0" u="none" strike="noStrike" dirty="0" smtClean="0">
                          <a:effectLst/>
                        </a:rPr>
                        <a:t>Asamoah,</a:t>
                      </a:r>
                      <a:r>
                        <a:rPr lang="en-US" sz="1600" b="0" u="none" strike="noStrike" baseline="0" dirty="0" smtClean="0">
                          <a:effectLst/>
                        </a:rPr>
                        <a:t> Agathe </a:t>
                      </a:r>
                      <a:r>
                        <a:rPr lang="en-US" sz="1600" b="0" u="none" strike="noStrike" dirty="0" smtClean="0">
                          <a:effectLst/>
                        </a:rPr>
                        <a:t>&amp; </a:t>
                      </a:r>
                      <a:r>
                        <a:rPr lang="en-US" sz="1600" b="0" u="none" strike="noStrike" dirty="0">
                          <a:effectLst/>
                        </a:rPr>
                        <a:t>Irmgard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077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 smtClean="0">
                          <a:effectLst/>
                        </a:rPr>
                        <a:t>4.6 </a:t>
                      </a:r>
                      <a:r>
                        <a:rPr lang="en-US" sz="1600" b="0" u="none" strike="noStrike" dirty="0">
                          <a:effectLst/>
                        </a:rPr>
                        <a:t>Ensure that branding guidelines are adhered to in publishing of communication materials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 smtClean="0">
                          <a:effectLst/>
                        </a:rPr>
                        <a:t> </a:t>
                      </a:r>
                      <a:r>
                        <a:rPr lang="en-US" sz="1600" b="0" u="none" strike="noStrike" dirty="0">
                          <a:effectLst/>
                        </a:rPr>
                        <a:t>Faith, </a:t>
                      </a:r>
                      <a:r>
                        <a:rPr lang="en-US" sz="1600" b="0" u="none" strike="noStrike" dirty="0" smtClean="0">
                          <a:effectLst/>
                        </a:rPr>
                        <a:t> Agathe</a:t>
                      </a:r>
                      <a:r>
                        <a:rPr lang="en-US" sz="1600" b="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b="0" u="none" strike="noStrike" dirty="0" smtClean="0">
                          <a:effectLst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78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153400" cy="4572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Work plan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388790"/>
              </p:ext>
            </p:extLst>
          </p:nvPr>
        </p:nvGraphicFramePr>
        <p:xfrm>
          <a:off x="381000" y="1752600"/>
          <a:ext cx="8001000" cy="39451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91200"/>
                <a:gridCol w="2209800"/>
              </a:tblGrid>
              <a:tr h="41180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Cross cutting activities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76" marR="5076" marT="5076" marB="0" anchor="b">
                    <a:solidFill>
                      <a:srgbClr val="1567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80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Communication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6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 Provide communication support to activities and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 base 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on calendar of event provided by the coordinators in the sties.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IITA, Faith,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Agathe , Simret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5.2, Devise means to encourage constant use of existing social platforms such as yammer, wiki, flicker, ensure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account are managed daily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IITA, Faith,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Agathe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 Produce communication materials for media, donors, other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stakeholders,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brochure, posters, fact sheets,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essential material flyer on how to make cheese from goat milk.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IITA, Faith, Simret,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Agathe,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Catherine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5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 inventory of training need of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comms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team for Capacity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building of staff on use of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existing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media tools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IITA, Faith, Simret,  Catherine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305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685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Project level output</a:t>
            </a:r>
            <a:endParaRPr lang="en-US" sz="32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209800"/>
            <a:ext cx="7772400" cy="4038600"/>
          </a:xfrm>
        </p:spPr>
        <p:txBody>
          <a:bodyPr/>
          <a:lstStyle/>
          <a:p>
            <a:pPr marL="457200" indent="-342900">
              <a:buFont typeface="Arial" pitchFamily="34" charset="0"/>
              <a:buChar char="•"/>
            </a:pPr>
            <a:r>
              <a:rPr lang="en-GB" dirty="0"/>
              <a:t>2014 Calendar of events</a:t>
            </a:r>
          </a:p>
          <a:p>
            <a:pPr marL="457200" indent="-342900">
              <a:buFont typeface="Arial" pitchFamily="34" charset="0"/>
              <a:buChar char="•"/>
            </a:pPr>
            <a:r>
              <a:rPr lang="en-GB" dirty="0"/>
              <a:t>Updated publication files on Wiki and web sites </a:t>
            </a:r>
          </a:p>
          <a:p>
            <a:pPr marL="457200" indent="-342900">
              <a:buFont typeface="Arial" pitchFamily="34" charset="0"/>
              <a:buChar char="•"/>
            </a:pPr>
            <a:r>
              <a:rPr lang="en-GB" dirty="0"/>
              <a:t>Learning event (with Program Communication team)</a:t>
            </a:r>
          </a:p>
          <a:p>
            <a:pPr marL="457200" indent="-342900">
              <a:buFont typeface="Arial" pitchFamily="34" charset="0"/>
              <a:buChar char="•"/>
            </a:pPr>
            <a:r>
              <a:rPr lang="en-GB" dirty="0" smtClean="0"/>
              <a:t>Strengthen relationship with Media for wider publicity </a:t>
            </a:r>
            <a:endParaRPr lang="en-GB" dirty="0"/>
          </a:p>
          <a:p>
            <a:pPr marL="457200" indent="-342900">
              <a:buFont typeface="Arial" pitchFamily="34" charset="0"/>
              <a:buChar char="•"/>
            </a:pPr>
            <a:r>
              <a:rPr lang="en-GB" dirty="0"/>
              <a:t>Published materials: brochures, fact sheets, flyers, posters, and working papers (as needed)</a:t>
            </a:r>
          </a:p>
          <a:p>
            <a:pPr marL="457200" indent="-342900">
              <a:buFont typeface="Arial" pitchFamily="34" charset="0"/>
              <a:buChar char="•"/>
            </a:pPr>
            <a:r>
              <a:rPr lang="en-GB" dirty="0"/>
              <a:t>Updated info on WA project on web site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60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685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Project level output</a:t>
            </a:r>
            <a:endParaRPr lang="en-US" sz="32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342900">
              <a:buFont typeface="Arial" pitchFamily="34" charset="0"/>
              <a:buChar char="•"/>
            </a:pPr>
            <a:r>
              <a:rPr lang="en-GB" dirty="0"/>
              <a:t>Success stories on project outputs from Ghana and Mali</a:t>
            </a:r>
          </a:p>
          <a:p>
            <a:pPr marL="457200" indent="-342900">
              <a:buFont typeface="Arial" pitchFamily="34" charset="0"/>
              <a:buChar char="•"/>
            </a:pPr>
            <a:r>
              <a:rPr lang="en-GB" dirty="0"/>
              <a:t>Project documents: edited technical reports </a:t>
            </a:r>
          </a:p>
          <a:p>
            <a:pPr marL="457200" indent="-342900">
              <a:buFont typeface="Arial" pitchFamily="34" charset="0"/>
              <a:buChar char="•"/>
            </a:pPr>
            <a:r>
              <a:rPr lang="en-GB" dirty="0"/>
              <a:t>Community analysis reports and other publications for Ghana and Mali</a:t>
            </a:r>
          </a:p>
          <a:p>
            <a:pPr marL="457200" indent="-342900">
              <a:buFont typeface="Arial" pitchFamily="34" charset="0"/>
              <a:buChar char="•"/>
            </a:pPr>
            <a:r>
              <a:rPr lang="en-GB" dirty="0"/>
              <a:t>Multimedia and extension materials, e.g., videos, posters, </a:t>
            </a:r>
            <a:r>
              <a:rPr lang="en-GB" dirty="0" smtClean="0"/>
              <a:t>info graphics</a:t>
            </a:r>
            <a:endParaRPr lang="en-GB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16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685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Challenges</a:t>
            </a:r>
            <a:endParaRPr lang="en-US" sz="32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76225" indent="-276225" eaLnBrk="0" hangingPunct="0">
              <a:buFontTx/>
              <a:buChar char="•"/>
              <a:defRPr/>
            </a:pPr>
            <a:r>
              <a:rPr lang="en-GB" dirty="0"/>
              <a:t>Use of existing social platforms (Wiki, Flickr, Yammer)</a:t>
            </a:r>
          </a:p>
          <a:p>
            <a:pPr marL="276225" indent="-276225" eaLnBrk="0" hangingPunct="0">
              <a:buFontTx/>
              <a:buChar char="•"/>
              <a:defRPr/>
            </a:pPr>
            <a:r>
              <a:rPr lang="en-GB" dirty="0"/>
              <a:t>Translation of materials into French</a:t>
            </a:r>
          </a:p>
          <a:p>
            <a:pPr marL="276225" indent="-276225" eaLnBrk="0" hangingPunct="0">
              <a:buFontTx/>
              <a:buChar char="•"/>
              <a:defRPr/>
            </a:pPr>
            <a:r>
              <a:rPr lang="en-GB" dirty="0"/>
              <a:t>Translation of materials into simple language </a:t>
            </a:r>
            <a:r>
              <a:rPr lang="en-GB"/>
              <a:t>for </a:t>
            </a:r>
            <a:r>
              <a:rPr lang="en-GB" smtClean="0"/>
              <a:t>farmers</a:t>
            </a:r>
          </a:p>
          <a:p>
            <a:pPr marL="276225" indent="-276225" eaLnBrk="0" hangingPunct="0">
              <a:buFontTx/>
              <a:buChar char="•"/>
              <a:defRPr/>
            </a:pPr>
            <a:endParaRPr lang="en-GB" dirty="0"/>
          </a:p>
          <a:p>
            <a:pPr marL="276225" indent="-276225" eaLnBrk="0" hangingPunct="0">
              <a:buFontTx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4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</a:t>
            </a:r>
            <a:r>
              <a:rPr lang="en-US" sz="4000" dirty="0" smtClean="0"/>
              <a:t>Thank you 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900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685800"/>
          </a:xfrm>
          <a:noFill/>
        </p:spPr>
        <p:txBody>
          <a:bodyPr/>
          <a:lstStyle/>
          <a:p>
            <a:r>
              <a:rPr lang="en-US" sz="3200" dirty="0"/>
              <a:t>P</a:t>
            </a:r>
            <a:r>
              <a:rPr lang="en-US" sz="3200" dirty="0" smtClean="0"/>
              <a:t>roject </a:t>
            </a:r>
            <a:r>
              <a:rPr lang="en-US" sz="3200" dirty="0"/>
              <a:t>partners WA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891" y="4243568"/>
            <a:ext cx="8077200" cy="2421578"/>
            <a:chOff x="1041818" y="4241587"/>
            <a:chExt cx="6788264" cy="242157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7258" y="4875851"/>
              <a:ext cx="652824" cy="721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2499" y="5987674"/>
              <a:ext cx="675491" cy="675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301" y="4905467"/>
              <a:ext cx="372685" cy="675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1818" y="6127521"/>
              <a:ext cx="1435025" cy="535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6"/>
            <a:stretch/>
          </p:blipFill>
          <p:spPr bwMode="auto">
            <a:xfrm>
              <a:off x="4540086" y="5146127"/>
              <a:ext cx="1872487" cy="512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7" descr="P:\logos\i\iita\IITA_regular-sienna_with slogan (2)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223" y="4241587"/>
              <a:ext cx="1069207" cy="537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644" y="5996859"/>
              <a:ext cx="936883" cy="657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C:\Users\Fafolabi\Desktop\Templates for presentation\CSIR (2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967" y="5071444"/>
            <a:ext cx="913421" cy="57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12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685800"/>
          </a:xfrm>
          <a:noFill/>
        </p:spPr>
        <p:txBody>
          <a:bodyPr/>
          <a:lstStyle/>
          <a:p>
            <a:r>
              <a:rPr lang="en-US" sz="3200" dirty="0"/>
              <a:t>P</a:t>
            </a:r>
            <a:r>
              <a:rPr lang="en-US" sz="3200" dirty="0" smtClean="0"/>
              <a:t>roject </a:t>
            </a:r>
            <a:r>
              <a:rPr lang="en-US" sz="3200" dirty="0"/>
              <a:t>partners </a:t>
            </a:r>
            <a:r>
              <a:rPr lang="en-US" sz="3200" dirty="0" smtClean="0"/>
              <a:t>ESA</a:t>
            </a:r>
            <a:endParaRPr lang="en-US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923761" y="3703493"/>
            <a:ext cx="7475531" cy="2154534"/>
            <a:chOff x="914400" y="4444892"/>
            <a:chExt cx="7475531" cy="2154534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5819782"/>
              <a:ext cx="685800" cy="757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9567" y="5867781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8994" y="5314370"/>
              <a:ext cx="1355006" cy="3727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9096" y="5099156"/>
              <a:ext cx="960835" cy="720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5717" y="5858027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7505" y="6036725"/>
              <a:ext cx="1507513" cy="562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6"/>
            <a:stretch/>
          </p:blipFill>
          <p:spPr bwMode="auto">
            <a:xfrm>
              <a:off x="914400" y="5148535"/>
              <a:ext cx="1967073" cy="538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7" descr="P:\logos\i\iita\IITA_regular-sienna_with slogan (2)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5840" y="4444892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Fafolabi\Desktop\Templates for presentation\Logo IER (2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4455910"/>
            <a:ext cx="838200" cy="60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61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524000"/>
            <a:ext cx="7620000" cy="685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Communication as a strategic tool</a:t>
            </a:r>
            <a:endParaRPr lang="en-US" sz="3200" dirty="0"/>
          </a:p>
        </p:txBody>
      </p:sp>
      <p:sp>
        <p:nvSpPr>
          <p:cNvPr id="4" name="Title 1"/>
          <p:cNvSpPr txBox="1"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eaLnBrk="0" hangingPunct="0">
              <a:buFontTx/>
              <a:buChar char="•"/>
            </a:pPr>
            <a:r>
              <a:rPr lang="en-GB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dirty="0" smtClean="0">
                <a:latin typeface="Calibri" pitchFamily="34" charset="0"/>
                <a:cs typeface="Calibri" pitchFamily="34" charset="0"/>
              </a:rPr>
              <a:t>Help </a:t>
            </a:r>
            <a:r>
              <a:rPr lang="en-GB" sz="2200" dirty="0">
                <a:latin typeface="Calibri" pitchFamily="34" charset="0"/>
                <a:cs typeface="Calibri" pitchFamily="34" charset="0"/>
              </a:rPr>
              <a:t>achieve project </a:t>
            </a:r>
            <a:r>
              <a:rPr lang="en-GB" sz="2200" dirty="0" smtClean="0">
                <a:latin typeface="Calibri" pitchFamily="34" charset="0"/>
                <a:cs typeface="Calibri" pitchFamily="34" charset="0"/>
              </a:rPr>
              <a:t>goals</a:t>
            </a:r>
          </a:p>
          <a:p>
            <a:pPr eaLnBrk="0" hangingPunct="0"/>
            <a:r>
              <a:rPr lang="en-GB" sz="2200" dirty="0" smtClean="0">
                <a:latin typeface="Calibri" pitchFamily="34" charset="0"/>
                <a:cs typeface="Calibri" pitchFamily="34" charset="0"/>
              </a:rPr>
              <a:t> </a:t>
            </a:r>
            <a:endParaRPr lang="en-GB" sz="2200" dirty="0">
              <a:latin typeface="Calibri" pitchFamily="34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GB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dirty="0" smtClean="0">
                <a:latin typeface="Calibri" pitchFamily="34" charset="0"/>
                <a:cs typeface="Calibri" pitchFamily="34" charset="0"/>
              </a:rPr>
              <a:t>Manage partnerships</a:t>
            </a:r>
          </a:p>
          <a:p>
            <a:pPr eaLnBrk="0" hangingPunct="0"/>
            <a:endParaRPr lang="en-GB" sz="2200" dirty="0">
              <a:latin typeface="Calibri" pitchFamily="34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GB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dirty="0" smtClean="0">
                <a:latin typeface="Calibri" pitchFamily="34" charset="0"/>
                <a:cs typeface="Calibri" pitchFamily="34" charset="0"/>
              </a:rPr>
              <a:t>Disseminate knowledge</a:t>
            </a:r>
          </a:p>
          <a:p>
            <a:pPr eaLnBrk="0" hangingPunct="0"/>
            <a:endParaRPr lang="en-GB" sz="2200" dirty="0">
              <a:latin typeface="Calibri" pitchFamily="34" charset="0"/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GB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dirty="0" smtClean="0">
                <a:latin typeface="Calibri" pitchFamily="34" charset="0"/>
                <a:cs typeface="Calibri" pitchFamily="34" charset="0"/>
              </a:rPr>
              <a:t>Generate support</a:t>
            </a:r>
          </a:p>
          <a:p>
            <a:pPr eaLnBrk="0" hangingPunct="0"/>
            <a:endParaRPr lang="en-GB" sz="25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200" dirty="0"/>
              <a:t>To support information dissemination and awareness building, dialogue exchange and relationship building to influence policy decision making and adoption of </a:t>
            </a:r>
            <a:r>
              <a:rPr lang="en-US" sz="2200" dirty="0" smtClean="0"/>
              <a:t>knowledge.</a:t>
            </a:r>
            <a:endParaRPr lang="en-US" sz="22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5334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Communication goal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7066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indent="-342900">
              <a:buFont typeface="Arial" pitchFamily="34" charset="0"/>
              <a:buChar char="•"/>
            </a:pPr>
            <a:r>
              <a:rPr lang="en-GB" dirty="0"/>
              <a:t>Communicating for wider influence and impact</a:t>
            </a:r>
          </a:p>
          <a:p>
            <a:pPr indent="-342900">
              <a:buFont typeface="Arial" pitchFamily="34" charset="0"/>
              <a:buChar char="•"/>
            </a:pPr>
            <a:r>
              <a:rPr lang="en-GB" dirty="0"/>
              <a:t>Translating the program’s outputs into </a:t>
            </a:r>
            <a:r>
              <a:rPr lang="en-GB" dirty="0" smtClean="0"/>
              <a:t>research </a:t>
            </a:r>
            <a:r>
              <a:rPr lang="en-GB" dirty="0"/>
              <a:t>development and policy outcomes, getting knowledge into use </a:t>
            </a:r>
          </a:p>
          <a:p>
            <a:pPr indent="-342900">
              <a:buFont typeface="Arial" pitchFamily="34" charset="0"/>
              <a:buChar char="•"/>
            </a:pPr>
            <a:r>
              <a:rPr lang="en-GB" dirty="0"/>
              <a:t>Knowledge sharing and learning</a:t>
            </a:r>
          </a:p>
          <a:p>
            <a:pPr indent="-342900">
              <a:buFont typeface="Arial" pitchFamily="34" charset="0"/>
              <a:buChar char="•"/>
            </a:pPr>
            <a:r>
              <a:rPr lang="en-GB" dirty="0"/>
              <a:t>Publishing</a:t>
            </a:r>
          </a:p>
          <a:p>
            <a:pPr indent="-342900">
              <a:buFont typeface="Arial" pitchFamily="34" charset="0"/>
              <a:buChar char="•"/>
            </a:pPr>
            <a:r>
              <a:rPr lang="en-GB" dirty="0"/>
              <a:t>Internal communication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3400" y="1600200"/>
            <a:ext cx="7620000" cy="6096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Objectives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96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524000"/>
            <a:ext cx="7620000" cy="6096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Africa RISING WA </a:t>
            </a:r>
            <a:r>
              <a:rPr lang="en-GB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/ESA communication</a:t>
            </a:r>
            <a:endParaRPr lang="en-US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643991" y="2819400"/>
            <a:ext cx="7848600" cy="3757338"/>
            <a:chOff x="611188" y="2849587"/>
            <a:chExt cx="7848600" cy="3757338"/>
          </a:xfrm>
        </p:grpSpPr>
        <p:sp>
          <p:nvSpPr>
            <p:cNvPr id="5" name="Rectangle 4"/>
            <p:cNvSpPr/>
            <p:nvPr/>
          </p:nvSpPr>
          <p:spPr bwMode="auto">
            <a:xfrm>
              <a:off x="611188" y="2849587"/>
              <a:ext cx="3384550" cy="8636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648026" y="3012532"/>
              <a:ext cx="3312253" cy="523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8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Internal</a:t>
              </a:r>
              <a:endParaRPr lang="en-GB" sz="28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787900" y="2849587"/>
              <a:ext cx="3384550" cy="863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824345" y="3012532"/>
              <a:ext cx="3312253" cy="523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8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External</a:t>
              </a:r>
              <a:endParaRPr lang="en-GB" sz="28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611188" y="3929269"/>
              <a:ext cx="3456264" cy="2308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en-GB" sz="24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Project management</a:t>
              </a:r>
            </a:p>
            <a:p>
              <a:pPr>
                <a:buFont typeface="Arial" charset="0"/>
                <a:buChar char="•"/>
              </a:pPr>
              <a:r>
                <a:rPr lang="en-GB" sz="24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Collaboration </a:t>
              </a:r>
            </a:p>
            <a:p>
              <a:pPr>
                <a:buFont typeface="Arial" charset="0"/>
                <a:buChar char="•"/>
              </a:pPr>
              <a:r>
                <a:rPr lang="en-GB" sz="24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Project documentation</a:t>
              </a:r>
            </a:p>
            <a:p>
              <a:pPr>
                <a:buFont typeface="Arial" charset="0"/>
                <a:buChar char="•"/>
              </a:pPr>
              <a:r>
                <a:rPr lang="en-GB" sz="24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Communication support</a:t>
              </a:r>
            </a:p>
            <a:p>
              <a:pPr>
                <a:buFont typeface="Arial" charset="0"/>
                <a:buChar char="•"/>
              </a:pPr>
              <a:r>
                <a:rPr lang="en-GB" sz="24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Knowledge management</a:t>
              </a:r>
            </a:p>
            <a:p>
              <a:endParaRPr lang="en-GB" sz="24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4715502" y="3929269"/>
              <a:ext cx="3744286" cy="2677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en-GB" sz="2400" dirty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Information dissemination</a:t>
              </a:r>
            </a:p>
            <a:p>
              <a:r>
                <a:rPr lang="en-GB" sz="2400" dirty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Knowledge sharing</a:t>
              </a:r>
            </a:p>
            <a:p>
              <a:pPr>
                <a:buFont typeface="Arial" charset="0"/>
                <a:buChar char="•"/>
              </a:pPr>
              <a:r>
                <a:rPr lang="en-GB" sz="24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Capacity development</a:t>
              </a:r>
              <a:endParaRPr lang="en-GB" sz="2400" dirty="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>
                <a:buFont typeface="Arial" charset="0"/>
                <a:buChar char="•"/>
              </a:pPr>
              <a:r>
                <a:rPr lang="en-GB" sz="24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Media/public </a:t>
              </a:r>
              <a:r>
                <a:rPr lang="en-GB" sz="2400" dirty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relations</a:t>
              </a:r>
            </a:p>
            <a:p>
              <a:pPr>
                <a:buFont typeface="Arial" charset="0"/>
                <a:buChar char="•"/>
              </a:pPr>
              <a:r>
                <a:rPr lang="en-GB" sz="24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Advocacy (communication to influence)</a:t>
              </a:r>
              <a:endParaRPr lang="en-GB" sz="2400" dirty="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>
                <a:buFont typeface="Arial" charset="0"/>
                <a:buChar char="•"/>
              </a:pPr>
              <a:endParaRPr lang="en-GB" sz="2400" dirty="0">
                <a:ea typeface="Calibri" pitchFamily="34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742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685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 smtClean="0"/>
              <a:t>Levels</a:t>
            </a:r>
            <a:endParaRPr lang="en-US" sz="3200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362200"/>
            <a:ext cx="7772400" cy="4038600"/>
          </a:xfrm>
        </p:spPr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b="1" dirty="0" smtClean="0">
                <a:ea typeface="Calibri" pitchFamily="34" charset="0"/>
                <a:cs typeface="Arial" pitchFamily="34" charset="0"/>
              </a:rPr>
              <a:t>Internal</a:t>
            </a:r>
            <a:r>
              <a:rPr lang="en-GB" dirty="0" smtClean="0">
                <a:cs typeface="Arial" pitchFamily="34" charset="0"/>
              </a:rPr>
              <a:t/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1. </a:t>
            </a:r>
            <a:r>
              <a:rPr lang="en-US" dirty="0" smtClean="0">
                <a:cs typeface="Arial" pitchFamily="34" charset="0"/>
              </a:rPr>
              <a:t>E</a:t>
            </a:r>
            <a:r>
              <a:rPr lang="en-US" dirty="0" smtClean="0">
                <a:ea typeface="Calibri" pitchFamily="34" charset="0"/>
                <a:cs typeface="Arial" pitchFamily="34" charset="0"/>
              </a:rPr>
              <a:t>nhance information sharing among project partners &amp; key stakeholders</a:t>
            </a:r>
            <a:r>
              <a:rPr lang="en-GB" dirty="0" smtClean="0">
                <a:cs typeface="Arial" pitchFamily="34" charset="0"/>
              </a:rPr>
              <a:t/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2. </a:t>
            </a:r>
            <a:r>
              <a:rPr lang="en-US" dirty="0" smtClean="0">
                <a:cs typeface="Arial" pitchFamily="34" charset="0"/>
              </a:rPr>
              <a:t>D</a:t>
            </a:r>
            <a:r>
              <a:rPr lang="en-US" dirty="0" smtClean="0">
                <a:ea typeface="Calibri" pitchFamily="34" charset="0"/>
                <a:cs typeface="Arial" pitchFamily="34" charset="0"/>
              </a:rPr>
              <a:t>ocument project progress and activities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b="1" dirty="0" smtClean="0">
                <a:ea typeface="Calibri" pitchFamily="34" charset="0"/>
                <a:cs typeface="Arial" pitchFamily="34" charset="0"/>
              </a:rPr>
              <a:t>External</a:t>
            </a:r>
            <a:r>
              <a:rPr lang="en-GB" dirty="0" smtClean="0">
                <a:cs typeface="Arial" pitchFamily="34" charset="0"/>
              </a:rPr>
              <a:t/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1. </a:t>
            </a:r>
            <a:r>
              <a:rPr lang="en-US" dirty="0" smtClean="0">
                <a:cs typeface="Arial" pitchFamily="34" charset="0"/>
              </a:rPr>
              <a:t>P</a:t>
            </a:r>
            <a:r>
              <a:rPr lang="en-US" dirty="0" smtClean="0">
                <a:ea typeface="Calibri" pitchFamily="34" charset="0"/>
                <a:cs typeface="Arial" pitchFamily="34" charset="0"/>
              </a:rPr>
              <a:t>romote knowledge and encourage adoption among beneficiaries</a:t>
            </a:r>
            <a:r>
              <a:rPr lang="en-GB" dirty="0" smtClean="0">
                <a:cs typeface="Arial" pitchFamily="34" charset="0"/>
              </a:rPr>
              <a:t/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2. </a:t>
            </a:r>
            <a:r>
              <a:rPr lang="en-US" dirty="0" smtClean="0">
                <a:cs typeface="Arial" pitchFamily="34" charset="0"/>
              </a:rPr>
              <a:t>I</a:t>
            </a:r>
            <a:r>
              <a:rPr lang="en-US" dirty="0" smtClean="0">
                <a:ea typeface="Calibri" pitchFamily="34" charset="0"/>
                <a:cs typeface="Arial" pitchFamily="34" charset="0"/>
              </a:rPr>
              <a:t>nfluence decision making and increase policy, donor, and stakeholder support</a:t>
            </a:r>
            <a:endParaRPr lang="en-US" dirty="0" smtClean="0">
              <a:cs typeface="Arial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68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685800"/>
          </a:xfrm>
          <a:noFill/>
        </p:spPr>
        <p:txBody>
          <a:bodyPr/>
          <a:lstStyle/>
          <a:p>
            <a:r>
              <a:rPr lang="en-GB" sz="4400" dirty="0">
                <a:solidFill>
                  <a:srgbClr val="FF0000"/>
                </a:solidFill>
              </a:rPr>
              <a:t>What are your communication  	     </a:t>
            </a:r>
            <a:r>
              <a:rPr lang="en-GB" sz="4400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n-GB" sz="4400" dirty="0">
                <a:solidFill>
                  <a:srgbClr val="FF0000"/>
                </a:solidFill>
              </a:rPr>
              <a:t> </a:t>
            </a:r>
            <a:r>
              <a:rPr lang="en-GB" sz="4400" dirty="0" smtClean="0">
                <a:solidFill>
                  <a:srgbClr val="FF0000"/>
                </a:solidFill>
              </a:rPr>
              <a:t>              requirements</a:t>
            </a:r>
            <a:r>
              <a:rPr lang="en-GB" sz="4400" dirty="0">
                <a:solidFill>
                  <a:srgbClr val="FF0000"/>
                </a:solidFill>
              </a:rPr>
              <a:t>?</a:t>
            </a:r>
            <a:br>
              <a:rPr lang="en-GB" sz="4400" dirty="0">
                <a:solidFill>
                  <a:srgbClr val="FF0000"/>
                </a:solidFill>
              </a:rPr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2389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685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/>
              <a:t>Perceived communication needs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None/>
            </a:pPr>
            <a:r>
              <a:rPr lang="en-GB" b="1" dirty="0">
                <a:latin typeface="Calibri" pitchFamily="34" charset="0"/>
                <a:cs typeface="Calibri" pitchFamily="34" charset="0"/>
              </a:rPr>
              <a:t>Internal</a:t>
            </a:r>
          </a:p>
          <a:p>
            <a:pPr eaLnBrk="0" hangingPunct="0">
              <a:spcBef>
                <a:spcPts val="0"/>
              </a:spcBef>
              <a:buNone/>
            </a:pPr>
            <a:r>
              <a:rPr lang="en-GB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Audiences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 project staff and implementing partners</a:t>
            </a:r>
          </a:p>
          <a:p>
            <a:pPr eaLnBrk="0" hangingPunct="0">
              <a:spcBef>
                <a:spcPts val="0"/>
              </a:spcBef>
              <a:buNone/>
            </a:pPr>
            <a:endParaRPr lang="en-GB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eaLnBrk="0" hangingPunct="0">
              <a:spcBef>
                <a:spcPts val="0"/>
              </a:spcBef>
              <a:buFontTx/>
              <a:buChar char="•"/>
            </a:pPr>
            <a:r>
              <a:rPr lang="en-GB" dirty="0">
                <a:latin typeface="Calibri" pitchFamily="34" charset="0"/>
                <a:cs typeface="Calibri" pitchFamily="34" charset="0"/>
              </a:rPr>
              <a:t> Communication tools, guidelines</a:t>
            </a:r>
          </a:p>
          <a:p>
            <a:pPr eaLnBrk="0" hangingPunct="0">
              <a:spcBef>
                <a:spcPts val="0"/>
              </a:spcBef>
              <a:buFontTx/>
              <a:buChar char="•"/>
            </a:pPr>
            <a:r>
              <a:rPr lang="en-GB" dirty="0">
                <a:latin typeface="Calibri" pitchFamily="34" charset="0"/>
                <a:cs typeface="Calibri" pitchFamily="34" charset="0"/>
              </a:rPr>
              <a:t> Info/updates about project </a:t>
            </a:r>
          </a:p>
          <a:p>
            <a:pPr eaLnBrk="0" hangingPunct="0">
              <a:spcBef>
                <a:spcPts val="0"/>
              </a:spcBef>
              <a:buFontTx/>
              <a:buChar char="•"/>
            </a:pPr>
            <a:r>
              <a:rPr lang="en-GB" dirty="0">
                <a:latin typeface="Calibri" pitchFamily="34" charset="0"/>
                <a:cs typeface="Calibri" pitchFamily="34" charset="0"/>
              </a:rPr>
              <a:t> Databases, repositories, knowledge bank</a:t>
            </a:r>
          </a:p>
          <a:p>
            <a:pPr eaLnBrk="0" hangingPunct="0">
              <a:spcBef>
                <a:spcPts val="0"/>
              </a:spcBef>
              <a:buFontTx/>
              <a:buChar char="•"/>
            </a:pPr>
            <a:r>
              <a:rPr lang="en-GB" dirty="0">
                <a:latin typeface="Calibri" pitchFamily="34" charset="0"/>
                <a:cs typeface="Calibri" pitchFamily="34" charset="0"/>
              </a:rPr>
              <a:t> Communication materials and products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81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7620000" cy="685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200" dirty="0"/>
              <a:t>Perceived communication needs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None/>
            </a:pPr>
            <a:r>
              <a:rPr lang="en-GB" b="1" dirty="0">
                <a:latin typeface="Calibri" pitchFamily="34" charset="0"/>
                <a:cs typeface="Calibri" pitchFamily="34" charset="0"/>
              </a:rPr>
              <a:t>External</a:t>
            </a:r>
          </a:p>
          <a:p>
            <a:pPr marL="92075" indent="0" eaLnBrk="0" hangingPunct="0">
              <a:spcBef>
                <a:spcPts val="0"/>
              </a:spcBef>
              <a:buNone/>
            </a:pPr>
            <a:r>
              <a:rPr lang="en-GB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Audiences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 farmers/private sector, donors, media, policymakers, etc.</a:t>
            </a:r>
          </a:p>
          <a:p>
            <a:pPr eaLnBrk="0" hangingPunct="0">
              <a:spcBef>
                <a:spcPts val="0"/>
              </a:spcBef>
              <a:buFontTx/>
              <a:buChar char="•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Knowledge </a:t>
            </a:r>
            <a:r>
              <a:rPr lang="en-GB" dirty="0">
                <a:latin typeface="Calibri" pitchFamily="34" charset="0"/>
                <a:cs typeface="Calibri" pitchFamily="34" charset="0"/>
              </a:rPr>
              <a:t>on technologies on systems intensification</a:t>
            </a:r>
          </a:p>
          <a:p>
            <a:pPr eaLnBrk="0" hangingPunct="0">
              <a:spcBef>
                <a:spcPts val="0"/>
              </a:spcBef>
              <a:buFontTx/>
              <a:buChar char="•"/>
            </a:pPr>
            <a:r>
              <a:rPr lang="en-GB" dirty="0">
                <a:latin typeface="Calibri" pitchFamily="34" charset="0"/>
                <a:cs typeface="Calibri" pitchFamily="34" charset="0"/>
              </a:rPr>
              <a:t>News/updates about project</a:t>
            </a:r>
          </a:p>
          <a:p>
            <a:pPr eaLnBrk="0" hangingPunct="0">
              <a:spcBef>
                <a:spcPts val="0"/>
              </a:spcBef>
              <a:buFontTx/>
              <a:buChar char="•"/>
            </a:pPr>
            <a:r>
              <a:rPr lang="en-GB" dirty="0">
                <a:latin typeface="Calibri" pitchFamily="34" charset="0"/>
                <a:cs typeface="Calibri" pitchFamily="34" charset="0"/>
              </a:rPr>
              <a:t>Support for partnerships, advocacy, etc.</a:t>
            </a:r>
          </a:p>
          <a:p>
            <a:pPr eaLnBrk="0" hangingPunct="0">
              <a:spcBef>
                <a:spcPts val="0"/>
              </a:spcBef>
              <a:buFontTx/>
              <a:buChar char="•"/>
            </a:pPr>
            <a:r>
              <a:rPr lang="en-GB" dirty="0">
                <a:latin typeface="Calibri" pitchFamily="34" charset="0"/>
                <a:cs typeface="Calibri" pitchFamily="34" charset="0"/>
              </a:rPr>
              <a:t>Media-based tools for dissemination, training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562</TotalTime>
  <Words>892</Words>
  <Application>Microsoft Office PowerPoint</Application>
  <PresentationFormat>On-screen Show (4:3)</PresentationFormat>
  <Paragraphs>117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AfricaRISING_presentation_template_Global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Afolabi, Faith (IITA)</cp:lastModifiedBy>
  <cp:revision>33</cp:revision>
  <cp:lastPrinted>2011-10-06T11:45:23Z</cp:lastPrinted>
  <dcterms:created xsi:type="dcterms:W3CDTF">2014-01-29T10:17:18Z</dcterms:created>
  <dcterms:modified xsi:type="dcterms:W3CDTF">2014-02-14T10:35:18Z</dcterms:modified>
</cp:coreProperties>
</file>